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97" r:id="rId1"/>
  </p:sldMasterIdLst>
  <p:notesMasterIdLst>
    <p:notesMasterId r:id="rId14"/>
  </p:notesMasterIdLst>
  <p:sldIdLst>
    <p:sldId id="428" r:id="rId2"/>
    <p:sldId id="362" r:id="rId3"/>
    <p:sldId id="387" r:id="rId4"/>
    <p:sldId id="432" r:id="rId5"/>
    <p:sldId id="363" r:id="rId6"/>
    <p:sldId id="388" r:id="rId7"/>
    <p:sldId id="391" r:id="rId8"/>
    <p:sldId id="413" r:id="rId9"/>
    <p:sldId id="364" r:id="rId10"/>
    <p:sldId id="389" r:id="rId11"/>
    <p:sldId id="390" r:id="rId12"/>
    <p:sldId id="44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602F70F-B78B-4CE9-B673-61FE1CE09EF4}">
          <p14:sldIdLst>
            <p14:sldId id="428"/>
            <p14:sldId id="362"/>
            <p14:sldId id="387"/>
            <p14:sldId id="432"/>
            <p14:sldId id="363"/>
            <p14:sldId id="388"/>
          </p14:sldIdLst>
        </p14:section>
        <p14:section name="Раздел без заголовка" id="{98DC49E4-D1D0-4814-B1CE-B0821AF159F1}">
          <p14:sldIdLst>
            <p14:sldId id="391"/>
            <p14:sldId id="413"/>
            <p14:sldId id="364"/>
            <p14:sldId id="389"/>
            <p14:sldId id="390"/>
            <p14:sldId id="4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6E6E6"/>
    <a:srgbClr val="FFFF00"/>
    <a:srgbClr val="E22691"/>
    <a:srgbClr val="82000C"/>
    <a:srgbClr val="FFE48F"/>
    <a:srgbClr val="FFFFCC"/>
    <a:srgbClr val="FFD9FF"/>
    <a:srgbClr val="1FB723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2704" autoAdjust="0"/>
  </p:normalViewPr>
  <p:slideViewPr>
    <p:cSldViewPr>
      <p:cViewPr varScale="1">
        <p:scale>
          <a:sx n="67" d="100"/>
          <a:sy n="67" d="100"/>
        </p:scale>
        <p:origin x="124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661417322834644E-2"/>
          <c:y val="4.9156249999999992E-2"/>
          <c:w val="0.91127083333333347"/>
          <c:h val="0.9283489364512965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771929824561403E-2"/>
                  <c:y val="-4.90236950432798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6E4-41F6-805A-CA8EC82364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E4-41F6-805A-CA8EC82364F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771929824561403E-2"/>
                  <c:y val="-8.987573599384140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6E4-41F6-805A-CA8EC82364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E4-41F6-805A-CA8EC82364F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309941520467847E-2"/>
                  <c:y val="9.8047390086559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E4-41F6-805A-CA8EC82364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E4-41F6-805A-CA8EC82364F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4795321637426896E-2"/>
                  <c:y val="-4.90236950432802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6E4-41F6-805A-CA8EC82364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E4-41F6-805A-CA8EC82364F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Ряд 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4795321637426896E-2"/>
                  <c:y val="-2.246893399846035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E4-41F6-805A-CA8EC82364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E4-41F6-805A-CA8EC8236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50"/>
        <c:axId val="965499504"/>
        <c:axId val="965500336"/>
      </c:barChart>
      <c:catAx>
        <c:axId val="965499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5500336"/>
        <c:crosses val="autoZero"/>
        <c:auto val="1"/>
        <c:lblAlgn val="ctr"/>
        <c:lblOffset val="100"/>
        <c:noMultiLvlLbl val="0"/>
      </c:catAx>
      <c:valAx>
        <c:axId val="96550033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65499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439195100612426E-2"/>
          <c:y val="1.1175423985463357E-2"/>
          <c:w val="0.92267716535433075"/>
          <c:h val="0.919060285433070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0277777777777777"/>
                  <c:y val="-1.9230769230769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D1-4D58-9EAD-1DB3C701B3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4.8499999999999996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D1-4D58-9EAD-1DB3C701B32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0277777777777777"/>
                  <c:y val="-4.807692307692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AD1-4D58-9EAD-1DB3C701B3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4.8499999999999996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D1-4D58-9EAD-1DB3C701B32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1666666666666619E-2"/>
                  <c:y val="-4.807692307692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AD1-4D58-9EAD-1DB3C701B3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4.3499999999999996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D1-4D58-9EAD-1DB3C701B32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1666666666666619E-2"/>
                  <c:y val="-4.40700037200692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AD1-4D58-9EAD-1DB3C701B3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4.3499999999999996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D1-4D58-9EAD-1DB3C701B32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Ряд 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6111111111111166E-2"/>
                  <c:y val="9.61538461538461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AD1-4D58-9EAD-1DB3C701B3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D1-4D58-9EAD-1DB3C701B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63"/>
        <c:axId val="357640384"/>
        <c:axId val="357639968"/>
      </c:barChart>
      <c:catAx>
        <c:axId val="35764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7639968"/>
        <c:crosses val="autoZero"/>
        <c:auto val="1"/>
        <c:lblAlgn val="ctr"/>
        <c:lblOffset val="100"/>
        <c:noMultiLvlLbl val="0"/>
      </c:catAx>
      <c:valAx>
        <c:axId val="3576399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5764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46845F-6630-4A15-9788-AA1158F33D82}" type="datetimeFigureOut">
              <a:rPr lang="uk-UA"/>
              <a:pPr>
                <a:defRPr/>
              </a:pPr>
              <a:t>16.10.2023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12614C-894F-427F-80DA-5E36491924D3}" type="slidenum">
              <a:rPr lang="uk-UA" altLang="ru-RU"/>
              <a:pPr/>
              <a:t>‹#›</a:t>
            </a:fld>
            <a:endParaRPr lang="uk-UA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725C2-F30F-440A-BAF0-2FDDEB7F0B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8092739"/>
      </p:ext>
    </p:extLst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BA208-CFBE-4BA9-A22D-69C26B8081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1929622"/>
      </p:ext>
    </p:extLst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A71B6-7ADD-4D8F-ACAD-9668A83E04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987832"/>
      </p:ext>
    </p:extLst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2450D-220A-4857-9973-3488DE3FCA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2791872"/>
      </p:ext>
    </p:extLst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39457-AC82-40BB-8C34-67BB3631CB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7722364"/>
      </p:ext>
    </p:extLst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26414-9D06-426A-8D75-F91F59FDF1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907903"/>
      </p:ext>
    </p:extLst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0E43E-DC8A-48ED-90C3-3C66539895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1049810"/>
      </p:ext>
    </p:extLst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3ABA8-BD8F-41F0-8B03-50EA7809A0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4318486"/>
      </p:ext>
    </p:extLst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C6A0D-A2C9-4CA1-BB7B-7852F41393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69729595"/>
      </p:ext>
    </p:extLst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6D32D-4E0D-4F3E-9973-074009F862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7329495"/>
      </p:ext>
    </p:extLst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A3BE4-DB82-49E8-8872-70D82C0B89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0586898"/>
      </p:ext>
    </p:extLst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uk-UA" altLang="ru-RU"/>
          </a:p>
        </p:txBody>
      </p:sp>
      <p:sp>
        <p:nvSpPr>
          <p:cNvPr id="245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uk-UA" alt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042637D-332A-4553-AE53-D016D7ABF6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8" r:id="rId1"/>
    <p:sldLayoutId id="2147484807" r:id="rId2"/>
    <p:sldLayoutId id="2147484806" r:id="rId3"/>
    <p:sldLayoutId id="2147484805" r:id="rId4"/>
    <p:sldLayoutId id="2147484804" r:id="rId5"/>
    <p:sldLayoutId id="2147484803" r:id="rId6"/>
    <p:sldLayoutId id="2147484802" r:id="rId7"/>
    <p:sldLayoutId id="2147484801" r:id="rId8"/>
    <p:sldLayoutId id="2147484800" r:id="rId9"/>
    <p:sldLayoutId id="2147484799" r:id="rId10"/>
    <p:sldLayoutId id="2147484798" r:id="rId11"/>
  </p:sldLayoutIdLst>
  <p:transition>
    <p:pull dir="r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Бібліотека ПНПУ імені В.Г. Короленка - Home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141663"/>
            <a:ext cx="28797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Перший корпус ПНПУ ім. В. Г. Короленка - Полтава | пам'ятка архітектури  (історії), споруда 1903 року, навчальний корпу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620713"/>
            <a:ext cx="5832475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 descr="Викладачі ПНПУ імені В. Г. Короленка пройшли довготривале  науково-педагогічне стажування у Польщі - ПНПУ імені В. Г. Королен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49513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>
          <a:xfrm>
            <a:off x="179388" y="4365625"/>
            <a:ext cx="5761037" cy="2016125"/>
          </a:xfrm>
          <a:noFill/>
          <a:ln/>
        </p:spPr>
        <p:txBody>
          <a:bodyPr/>
          <a:lstStyle/>
          <a:p>
            <a:r>
              <a:rPr lang="uk-UA" altLang="uk-UA" sz="2400" b="1" dirty="0">
                <a:solidFill>
                  <a:srgbClr val="000066"/>
                </a:solidFill>
                <a:latin typeface="Constantia" panose="02030602050306030303" pitchFamily="18" charset="0"/>
              </a:rPr>
              <a:t>РЕЗУЛЬТАТИ АНКЕТУВАННЯ</a:t>
            </a:r>
            <a:br>
              <a:rPr lang="uk-UA" altLang="uk-UA" sz="2400" b="1" dirty="0">
                <a:solidFill>
                  <a:srgbClr val="000066"/>
                </a:solidFill>
                <a:latin typeface="Constantia" panose="02030602050306030303" pitchFamily="18" charset="0"/>
              </a:rPr>
            </a:br>
            <a:r>
              <a:rPr lang="uk-UA" altLang="uk-UA" sz="2400" b="1" dirty="0">
                <a:solidFill>
                  <a:srgbClr val="000066"/>
                </a:solidFill>
                <a:latin typeface="Constantia" panose="02030602050306030303" pitchFamily="18" charset="0"/>
              </a:rPr>
              <a:t>“Якість освіти в ПНПУ </a:t>
            </a:r>
            <a:br>
              <a:rPr lang="uk-UA" altLang="uk-UA" sz="2400" b="1" dirty="0">
                <a:solidFill>
                  <a:srgbClr val="000066"/>
                </a:solidFill>
                <a:latin typeface="Constantia" panose="02030602050306030303" pitchFamily="18" charset="0"/>
              </a:rPr>
            </a:br>
            <a:r>
              <a:rPr lang="uk-UA" altLang="uk-UA" sz="2400" b="1" dirty="0">
                <a:solidFill>
                  <a:srgbClr val="000066"/>
                </a:solidFill>
                <a:latin typeface="Constantia" panose="02030602050306030303" pitchFamily="18" charset="0"/>
              </a:rPr>
              <a:t>імені В. Г. Короленка очима здобувачів освітнього ступеня “магістр”</a:t>
            </a:r>
            <a:br>
              <a:rPr lang="uk-UA" altLang="uk-UA" sz="2400" b="1" dirty="0">
                <a:solidFill>
                  <a:srgbClr val="000066"/>
                </a:solidFill>
                <a:latin typeface="Constantia" panose="02030602050306030303" pitchFamily="18" charset="0"/>
              </a:rPr>
            </a:br>
            <a:r>
              <a:rPr lang="uk-UA" altLang="uk-UA" sz="2400" b="1" dirty="0">
                <a:solidFill>
                  <a:srgbClr val="000066"/>
                </a:solidFill>
                <a:latin typeface="Constantia" panose="02030602050306030303" pitchFamily="18" charset="0"/>
              </a:rPr>
              <a:t>Грудень, 2020 року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435600" y="333375"/>
            <a:ext cx="338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uk-UA" altLang="uk-UA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6659563" y="5445125"/>
            <a:ext cx="2233612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altLang="uk-UA" dirty="0"/>
              <a:t>Заслухано на засіданні вченої ради </a:t>
            </a:r>
          </a:p>
          <a:p>
            <a:pPr>
              <a:spcBef>
                <a:spcPct val="50000"/>
              </a:spcBef>
            </a:pPr>
            <a:r>
              <a:rPr lang="uk-UA" altLang="uk-UA" dirty="0"/>
              <a:t>25 лютого 2021 р.</a:t>
            </a:r>
          </a:p>
        </p:txBody>
      </p:sp>
    </p:spTree>
    <p:extLst>
      <p:ext uri="{BB962C8B-B14F-4D97-AF65-F5344CB8AC3E}">
        <p14:creationId xmlns:p14="http://schemas.microsoft.com/office/powerpoint/2010/main" val="182386091"/>
      </p:ext>
    </p:extLst>
  </p:cSld>
  <p:clrMapOvr>
    <a:masterClrMapping/>
  </p:clrMapOvr>
  <p:transition>
    <p:pull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14" name="Group 1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04005"/>
              </p:ext>
            </p:extLst>
          </p:nvPr>
        </p:nvGraphicFramePr>
        <p:xfrm>
          <a:off x="457200" y="1066799"/>
          <a:ext cx="8153402" cy="5181599"/>
        </p:xfrm>
        <a:graphic>
          <a:graphicData uri="http://schemas.openxmlformats.org/drawingml/2006/table">
            <a:tbl>
              <a:tblPr/>
              <a:tblGrid>
                <a:gridCol w="370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9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2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2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2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29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29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7841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п/</a:t>
                      </a:r>
                      <a:r>
                        <a:rPr kumimoji="0" lang="uk-UA" sz="10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Освітні програми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1" u="sng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Фізико-математичного   факультету</a:t>
                      </a:r>
                      <a:endParaRPr kumimoji="0" lang="ru-RU" sz="1800" i="1" u="sng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респондентів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vert="vert27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Обрані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варіанти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відповіді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55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Повністю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забезбечене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Скоріше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забезпечене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Частково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заюбезпечене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Скоріше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не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забезпечене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 маю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відповіді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vert="vert2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5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Середня освіта (Математика) 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5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Освітні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педагогічні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науки 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5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Середня освіта 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Інформатика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5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Середня освіта (Фізика) 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75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Економіка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253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Разом</a:t>
                      </a:r>
                      <a:endParaRPr lang="ru-RU" sz="2000" b="1" i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8051" marR="380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28650"/>
          </a:xfrm>
          <a:solidFill>
            <a:schemeClr val="bg1">
              <a:lumMod val="9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ЗАБЕЗПЕЧЕННЯ  ПРАВА ЗДОБУВАЧІВ НА ВІЛЬНИЙ ВИБІР НЕОБОВ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ЯЗКОВИХ НАВЧАЛЬНИХ ДИСЦИПЛІН</a:t>
            </a:r>
          </a:p>
        </p:txBody>
      </p:sp>
    </p:spTree>
  </p:cSld>
  <p:clrMapOvr>
    <a:masterClrMapping/>
  </p:clrMapOvr>
  <p:transition>
    <p:pull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14" name="Group 1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715547"/>
              </p:ext>
            </p:extLst>
          </p:nvPr>
        </p:nvGraphicFramePr>
        <p:xfrm>
          <a:off x="381000" y="1371601"/>
          <a:ext cx="8382000" cy="5029199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759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п/</a:t>
                      </a:r>
                      <a:r>
                        <a:rPr kumimoji="0" lang="uk-UA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Освітні програми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Фізико-математичного  факультету</a:t>
                      </a:r>
                      <a:endParaRPr kumimoji="0" lang="ru-RU" sz="1600" b="0" i="1" u="sng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К-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ть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респ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Були поінформовані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Мали зауваження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34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Так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Ні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мають</a:t>
                      </a: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відповіді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Так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Ні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Середня освіта (Математика) (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Освітні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педагогічні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науки (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5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Середня освіта (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Інформатика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(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nstantia" pitchFamily="18" charset="0"/>
                          <a:ea typeface="Calibri" pitchFamily="34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Середня освіта (Фізика) (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7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Економіка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78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Разом</a:t>
                      </a:r>
                    </a:p>
                  </a:txBody>
                  <a:tcPr marL="38051" marR="380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04850"/>
          </a:xfrm>
          <a:solidFill>
            <a:schemeClr val="bg1">
              <a:lumMod val="95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000" b="1" dirty="0">
                <a:solidFill>
                  <a:srgbClr val="C00000"/>
                </a:solidFill>
              </a:rPr>
              <a:t>Поінформованість здобувачів про правила академічної доброчесності, </a:t>
            </a:r>
            <a:br>
              <a:rPr lang="uk-UA" sz="2000" b="1" dirty="0">
                <a:solidFill>
                  <a:srgbClr val="C00000"/>
                </a:solidFill>
              </a:rPr>
            </a:br>
            <a:r>
              <a:rPr lang="uk-UA" sz="2000" b="1" dirty="0">
                <a:solidFill>
                  <a:srgbClr val="C00000"/>
                </a:solidFill>
              </a:rPr>
              <a:t>оцінка дотримання ними цих правил</a:t>
            </a:r>
          </a:p>
        </p:txBody>
      </p:sp>
    </p:spTree>
  </p:cSld>
  <p:clrMapOvr>
    <a:masterClrMapping/>
  </p:clrMapOvr>
  <p:transition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153400" cy="487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pPr algn="ctr"/>
            <a:endParaRPr lang="uk-UA" sz="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819400"/>
            <a:ext cx="5486400" cy="1219200"/>
          </a:xfrm>
          <a:prstGeom prst="rect">
            <a:avLst/>
          </a:prstGeom>
          <a:noFill/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uk-UA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740684150"/>
      </p:ext>
    </p:extLst>
  </p:cSld>
  <p:clrMapOvr>
    <a:masterClrMapping/>
  </p:clrMapOvr>
  <p:transition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3000" y="1524000"/>
            <a:ext cx="7239000" cy="3539430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uk-UA" sz="2800" b="1" i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  <a:t>Блок І.</a:t>
            </a:r>
            <a:br>
              <a:rPr lang="uk-UA" sz="28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</a:br>
            <a:r>
              <a:rPr lang="uk-UA" sz="28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  <a:t>Оцінка здобувачами  </a:t>
            </a:r>
            <a:br>
              <a:rPr lang="uk-UA" sz="28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</a:br>
            <a:r>
              <a:rPr lang="uk-UA" sz="28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  <a:t>освітніх програм</a:t>
            </a:r>
            <a:br>
              <a:rPr lang="uk-UA" sz="28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</a:br>
            <a:endParaRPr lang="ru-RU" sz="28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14" name="Group 1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964328"/>
              </p:ext>
            </p:extLst>
          </p:nvPr>
        </p:nvGraphicFramePr>
        <p:xfrm>
          <a:off x="152400" y="228598"/>
          <a:ext cx="8762999" cy="6400801"/>
        </p:xfrm>
        <a:graphic>
          <a:graphicData uri="http://schemas.openxmlformats.org/drawingml/2006/table">
            <a:tbl>
              <a:tblPr/>
              <a:tblGrid>
                <a:gridCol w="41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0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68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67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9208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п/</a:t>
                      </a:r>
                      <a:r>
                        <a:rPr kumimoji="0" lang="uk-UA" sz="16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8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Освітні програми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Фізико-математичного факультету</a:t>
                      </a:r>
                      <a:endParaRPr kumimoji="0" lang="ru-RU" sz="1800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К-</a:t>
                      </a:r>
                      <a:r>
                        <a:rPr kumimoji="0" lang="ru-RU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ть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респонд</a:t>
                      </a:r>
                      <a:r>
                        <a:rPr kumimoji="0" lang="ru-RU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Оцінка ОП </a:t>
                      </a:r>
                    </a:p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 5-тибальною шкалою: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123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Обов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язк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компон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8051" marR="380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Вибірков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компон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8051" marR="380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175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Освітня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програма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363">
                <a:tc>
                  <a:txBody>
                    <a:bodyPr/>
                    <a:lstStyle/>
                    <a:p>
                      <a:r>
                        <a:rPr lang="uk-UA" sz="1400" dirty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Середня освіта (Фізика) 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</a:rPr>
                        <a:t>4,2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</a:rPr>
                        <a:t>4,6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rgbClr val="C00000"/>
                          </a:solidFill>
                        </a:rPr>
                        <a:t>4,4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260">
                <a:tc>
                  <a:txBody>
                    <a:bodyPr/>
                    <a:lstStyle/>
                    <a:p>
                      <a:r>
                        <a:rPr lang="uk-UA" sz="1400" dirty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Середня освіта (Математика) 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</a:rPr>
                        <a:t>4,3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</a:rPr>
                        <a:t>4,4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rgbClr val="C00000"/>
                          </a:solidFill>
                        </a:rPr>
                        <a:t>4, 35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8130">
                <a:tc>
                  <a:txBody>
                    <a:bodyPr/>
                    <a:lstStyle/>
                    <a:p>
                      <a:r>
                        <a:rPr lang="uk-UA" sz="1400" dirty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Середня освіта 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Інформатика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</a:rPr>
                        <a:t>4,5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</a:rPr>
                        <a:t>4,2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rgbClr val="C00000"/>
                          </a:solidFill>
                        </a:rPr>
                        <a:t>4,35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8130">
                <a:tc>
                  <a:txBody>
                    <a:bodyPr/>
                    <a:lstStyle/>
                    <a:p>
                      <a:r>
                        <a:rPr lang="uk-UA" sz="1400" dirty="0">
                          <a:solidFill>
                            <a:schemeClr val="tx1"/>
                          </a:solidFill>
                        </a:rPr>
                        <a:t>4.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Освітні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педагогічні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науки 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</a:rPr>
                        <a:t>4,9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</a:rPr>
                        <a:t>4,8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rgbClr val="C00000"/>
                          </a:solidFill>
                        </a:rPr>
                        <a:t>4,85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1988">
                <a:tc>
                  <a:txBody>
                    <a:bodyPr/>
                    <a:lstStyle/>
                    <a:p>
                      <a:r>
                        <a:rPr lang="uk-UA" sz="1400" dirty="0"/>
                        <a:t>5.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Економіка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(маг</a:t>
                      </a:r>
                      <a:r>
                        <a:rPr lang="uk-UA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стерський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25" marB="457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</a:rPr>
                        <a:t>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</a:rPr>
                        <a:t>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rgbClr val="C00000"/>
                          </a:solidFill>
                        </a:rPr>
                        <a:t>4,85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95614"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2000" b="1" u="non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Разом</a:t>
                      </a:r>
                      <a:endParaRPr lang="ru-RU" sz="2000" b="1" u="non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600" b="1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5" marB="457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T="45725" marB="457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4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4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4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0563" name="Picture 2" descr="http://pnpu.edu.ua/wp-content/uploads/2020/02/fiz-mat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1828800" cy="1845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52400"/>
            <a:ext cx="71628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Оцінка магістерських освітніх програм </a:t>
            </a:r>
          </a:p>
          <a:p>
            <a:pPr algn="ctr"/>
            <a:r>
              <a:rPr lang="uk-UA" b="1" dirty="0"/>
              <a:t>фізико-математичного факультету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94024"/>
              </p:ext>
            </p:extLst>
          </p:nvPr>
        </p:nvGraphicFramePr>
        <p:xfrm>
          <a:off x="609600" y="1143000"/>
          <a:ext cx="8153400" cy="2489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688330979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1981674137"/>
                    </a:ext>
                  </a:extLst>
                </a:gridCol>
              </a:tblGrid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Освітні програми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Оцінка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673244"/>
                  </a:ext>
                </a:extLst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/>
                        <a:t>014.08 Середня</a:t>
                      </a:r>
                      <a:r>
                        <a:rPr lang="uk-UA" sz="1200" b="1" baseline="0" dirty="0"/>
                        <a:t> освіта (фізика)</a:t>
                      </a:r>
                      <a:endParaRPr lang="uk-UA" sz="12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464883"/>
                  </a:ext>
                </a:extLst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/>
                        <a:t>11 Освітні, педагогічні науки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63050"/>
                  </a:ext>
                </a:extLst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/>
                        <a:t>051 Економіка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35946"/>
                  </a:ext>
                </a:extLst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/>
                        <a:t>014.09 Середня освіта (Інформатика)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228935"/>
                  </a:ext>
                </a:extLst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/>
                        <a:t>014.04</a:t>
                      </a:r>
                      <a:r>
                        <a:rPr lang="uk-UA" sz="1200" b="1" baseline="0" dirty="0"/>
                        <a:t> Середня освіта (Математика)</a:t>
                      </a:r>
                      <a:endParaRPr lang="uk-UA" sz="12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899166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740485"/>
              </p:ext>
            </p:extLst>
          </p:nvPr>
        </p:nvGraphicFramePr>
        <p:xfrm>
          <a:off x="609600" y="3976471"/>
          <a:ext cx="8153400" cy="2489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>
                  <a:extLst>
                    <a:ext uri="{9D8B030D-6E8A-4147-A177-3AD203B41FA5}">
                      <a16:colId xmlns:a16="http://schemas.microsoft.com/office/drawing/2014/main" val="2688330979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1981674137"/>
                    </a:ext>
                  </a:extLst>
                </a:gridCol>
              </a:tblGrid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Освітні програми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Оцінка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673244"/>
                  </a:ext>
                </a:extLst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/>
                        <a:t>014.08 Середня</a:t>
                      </a:r>
                      <a:r>
                        <a:rPr lang="uk-UA" sz="1200" b="1" baseline="0" dirty="0"/>
                        <a:t> освіта (фізика)</a:t>
                      </a:r>
                      <a:endParaRPr lang="uk-UA" sz="12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464883"/>
                  </a:ext>
                </a:extLst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/>
                        <a:t>014.04 СО</a:t>
                      </a:r>
                      <a:r>
                        <a:rPr lang="uk-UA" sz="1200" b="1" baseline="0" dirty="0"/>
                        <a:t> (Математика)</a:t>
                      </a:r>
                      <a:endParaRPr lang="uk-UA" sz="12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563050"/>
                  </a:ext>
                </a:extLst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/>
                        <a:t>014.09 СО (Інформатика)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35946"/>
                  </a:ext>
                </a:extLst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/>
                        <a:t>11</a:t>
                      </a:r>
                      <a:r>
                        <a:rPr lang="uk-UA" sz="1200" b="1" baseline="0" dirty="0"/>
                        <a:t> Освітні, педагогічні науки </a:t>
                      </a:r>
                      <a:endParaRPr lang="uk-UA" sz="12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228935"/>
                  </a:ext>
                </a:extLst>
              </a:tr>
              <a:tr h="414867">
                <a:tc>
                  <a:txBody>
                    <a:bodyPr/>
                    <a:lstStyle/>
                    <a:p>
                      <a:pPr algn="ctr"/>
                      <a:r>
                        <a:rPr lang="uk-UA" sz="1200" b="1"/>
                        <a:t>051 Економіка </a:t>
                      </a:r>
                      <a:endParaRPr lang="uk-UA" sz="12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899166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350986946"/>
              </p:ext>
            </p:extLst>
          </p:nvPr>
        </p:nvGraphicFramePr>
        <p:xfrm>
          <a:off x="4495800" y="1281329"/>
          <a:ext cx="4343400" cy="2590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995505322"/>
              </p:ext>
            </p:extLst>
          </p:nvPr>
        </p:nvGraphicFramePr>
        <p:xfrm>
          <a:off x="4495800" y="4168342"/>
          <a:ext cx="4572000" cy="264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7157" y="4420972"/>
            <a:ext cx="492443" cy="1600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uk-UA" sz="2000" b="1" u="sng" dirty="0"/>
              <a:t>2020 рік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7156" y="1539119"/>
            <a:ext cx="492443" cy="1600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uk-UA" sz="2000" b="1" u="sng" dirty="0"/>
              <a:t>2019 рік</a:t>
            </a:r>
          </a:p>
        </p:txBody>
      </p:sp>
    </p:spTree>
    <p:extLst>
      <p:ext uri="{BB962C8B-B14F-4D97-AF65-F5344CB8AC3E}">
        <p14:creationId xmlns:p14="http://schemas.microsoft.com/office/powerpoint/2010/main" val="3464160876"/>
      </p:ext>
    </p:extLst>
  </p:cSld>
  <p:clrMapOvr>
    <a:masterClrMapping/>
  </p:clrMapOvr>
  <p:transition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3000" y="1524000"/>
            <a:ext cx="7239000" cy="4278094"/>
          </a:xfrm>
          <a:solidFill>
            <a:srgbClr val="FFCCFF"/>
          </a:solidFill>
          <a:ln w="76200">
            <a:solidFill>
              <a:schemeClr val="accent5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uk-UA" sz="2800" b="1" i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  <a:t>Блок ІІ.</a:t>
            </a:r>
            <a:br>
              <a:rPr lang="uk-UA" sz="28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</a:br>
            <a:r>
              <a:rPr lang="uk-UA" sz="28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  <a:t>Оцінка здобувачами  </a:t>
            </a:r>
            <a:br>
              <a:rPr lang="uk-UA" sz="28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</a:br>
            <a:r>
              <a:rPr lang="uk-UA" sz="28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  <a:t>якості   викладання   </a:t>
            </a:r>
            <a:br>
              <a:rPr lang="uk-UA" sz="28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</a:br>
            <a:r>
              <a:rPr lang="uk-UA" sz="28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  <a:t>на   освітніх   програмах</a:t>
            </a:r>
            <a:br>
              <a:rPr lang="uk-UA" sz="24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</a:br>
            <a:endParaRPr lang="ru-RU" sz="24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92652"/>
              </p:ext>
            </p:extLst>
          </p:nvPr>
        </p:nvGraphicFramePr>
        <p:xfrm>
          <a:off x="304801" y="1219200"/>
          <a:ext cx="8610600" cy="4064346"/>
        </p:xfrm>
        <a:graphic>
          <a:graphicData uri="http://schemas.openxmlformats.org/drawingml/2006/table">
            <a:tbl>
              <a:tblPr/>
              <a:tblGrid>
                <a:gridCol w="43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2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5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7229" marR="172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Освітні програми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1" u="sng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Фізико-математичного  факультету</a:t>
                      </a:r>
                      <a:endParaRPr kumimoji="0" lang="ru-RU" sz="1600" i="1" u="sng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Оцінка за 5-бальною шкалою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620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Якості викладання навчальних дисциплін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Задоволе</a:t>
                      </a:r>
                      <a:endParaRPr lang="uk-UA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ності</a:t>
                      </a:r>
                      <a:r>
                        <a:rPr lang="uk-UA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практикою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Якості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реалізації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Освітньої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програми</a:t>
                      </a:r>
                      <a:endParaRPr lang="uk-UA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6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Середня освіта (Фізика) </a:t>
                      </a:r>
                      <a:r>
                        <a:rPr lang="ru-RU" sz="1800" b="1" u="non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800" b="1" u="none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53975" marR="539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Середня освіта (Математика) (</a:t>
                      </a:r>
                      <a:r>
                        <a:rPr lang="ru-RU" sz="18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4, 76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4,68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Середня освіта (</a:t>
                      </a:r>
                      <a:r>
                        <a:rPr lang="ru-RU" sz="18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Інформатика</a:t>
                      </a: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(</a:t>
                      </a:r>
                      <a:r>
                        <a:rPr lang="ru-RU" sz="18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</a:txBody>
                  <a:tcPr marL="38051" marR="3805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Освітні</a:t>
                      </a: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педагогічні</a:t>
                      </a: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науки (</a:t>
                      </a:r>
                      <a:r>
                        <a:rPr lang="ru-RU" sz="18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7" marB="4572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9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itchFamily="34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</a:txBody>
                  <a:tcPr marL="38051" marR="3805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Економіка</a:t>
                      </a: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8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7" marB="4572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53975" marR="539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i="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5800" y="228600"/>
            <a:ext cx="7924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b="1" cap="all" dirty="0" err="1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uk-UA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реалізації освітніх програм</a:t>
            </a:r>
          </a:p>
        </p:txBody>
      </p:sp>
    </p:spTree>
  </p:cSld>
  <p:clrMapOvr>
    <a:masterClrMapping/>
  </p:clrMapOvr>
  <p:transition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741628"/>
              </p:ext>
            </p:extLst>
          </p:nvPr>
        </p:nvGraphicFramePr>
        <p:xfrm>
          <a:off x="152400" y="1066800"/>
          <a:ext cx="8839200" cy="552297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371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1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56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56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9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42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34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492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567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2637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0" marR="2222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u="sng" dirty="0">
                          <a:effectLst/>
                        </a:rPr>
                        <a:t>Освітні програми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u="sng" dirty="0">
                          <a:solidFill>
                            <a:srgbClr val="C00000"/>
                          </a:solidFill>
                          <a:effectLst/>
                        </a:rPr>
                        <a:t>фізико-математичного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u="sng" dirty="0">
                          <a:solidFill>
                            <a:srgbClr val="C00000"/>
                          </a:solidFill>
                          <a:effectLst/>
                        </a:rPr>
                        <a:t>факультету</a:t>
                      </a:r>
                      <a:endParaRPr lang="ru-RU" sz="1600" u="sng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0" marR="2222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К-</a:t>
                      </a:r>
                      <a:r>
                        <a:rPr lang="ru-RU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ть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д-н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0" marR="2222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 за критеріями 1-10: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220" marR="2222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0" marR="2222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</a:rPr>
                        <a:t>2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0" marR="2222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</a:rPr>
                        <a:t>3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0" marR="2222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</a:rPr>
                        <a:t>4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0" marR="2222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</a:rPr>
                        <a:t>5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0" marR="2222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</a:rPr>
                        <a:t>6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0" marR="2222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</a:rPr>
                        <a:t>7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0" marR="2222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</a:rPr>
                        <a:t>8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0" marR="2222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800" b="1" i="1" dirty="0">
                          <a:effectLst/>
                        </a:rPr>
                        <a:t>9</a:t>
                      </a:r>
                      <a:endParaRPr lang="ru-RU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220" marR="2222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22220" marR="222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Середня</a:t>
                      </a:r>
                    </a:p>
                  </a:txBody>
                  <a:tcPr marL="22220" marR="222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26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38051" marR="38051" marT="0" marB="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Середня освіта (Фізика) 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7231" marB="4723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T="47231" marB="4723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38051" marR="38051" marT="0" marB="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Середня освіта (Математика) 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7231" marB="4723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T="47231" marB="4723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5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38051" marR="38051" marT="0" marB="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Середня освіта 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Інформатика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7231" marB="4723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7231" marB="4723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8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800" b="1" i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800" b="1" i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8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800" b="1" i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8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8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ru-RU" sz="18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8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8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955" algn="ctr">
                        <a:spcAft>
                          <a:spcPts val="0"/>
                        </a:spcAft>
                      </a:pPr>
                      <a:r>
                        <a:rPr lang="uk-UA" sz="1800" b="1" i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800" b="1" i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38051" marR="38051" marT="0" marB="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Освітні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педагогічні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науки 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7231" marB="4723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T="47231" marB="4723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2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38051" marR="38051" marT="0" marB="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Економіка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1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lang="ru-RU" sz="1600" b="1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7231" marB="4723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T="47231" marB="4723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3975" marR="5397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3975" marR="5397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3975" marR="5397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3975" marR="5397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3975" marR="5397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3975" marR="5397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3975" marR="5397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3975" marR="5397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3975" marR="5397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3975" marR="539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3975" marR="5397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860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1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051" marR="38051" marT="0" marB="0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i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Mangal"/>
                      </a:endParaRPr>
                    </a:p>
                  </a:txBody>
                  <a:tcPr marT="47231" marB="47231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7231" marB="47231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8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8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8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8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8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8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8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8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8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800" b="1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  <a:endParaRPr lang="ru-RU" sz="18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62000" y="228600"/>
            <a:ext cx="7772400" cy="58477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defTabSz="879475"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ОЦІНКА ЯКОСТІ ВИКЛАДАННЯ НАВЧАЛЬНИХ ДИСЦИПЛІН </a:t>
            </a:r>
          </a:p>
          <a:p>
            <a:pPr algn="ctr" defTabSz="879475"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1600" b="1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ОСВІТНІХ ПРОГРАМАХ</a:t>
            </a:r>
          </a:p>
        </p:txBody>
      </p:sp>
    </p:spTree>
  </p:cSld>
  <p:clrMapOvr>
    <a:masterClrMapping/>
  </p:clrMapOvr>
  <p:transition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837220"/>
              </p:ext>
            </p:extLst>
          </p:nvPr>
        </p:nvGraphicFramePr>
        <p:xfrm>
          <a:off x="609600" y="1676400"/>
          <a:ext cx="8229599" cy="4195381"/>
        </p:xfrm>
        <a:graphic>
          <a:graphicData uri="http://schemas.openxmlformats.org/drawingml/2006/table">
            <a:tbl>
              <a:tblPr/>
              <a:tblGrid>
                <a:gridCol w="54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727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Освітні програми </a:t>
                      </a:r>
                      <a:r>
                        <a:rPr kumimoji="0" lang="uk-UA" sz="2200" b="1" i="1" u="sng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фізико-математичного факультету</a:t>
                      </a:r>
                      <a:endParaRPr kumimoji="0" lang="ru-RU" sz="2200" b="0" i="1" u="sng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7229" marR="1722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Оцінка за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5-тибальн. шкалою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909">
                <a:tc>
                  <a:txBody>
                    <a:bodyPr/>
                    <a:lstStyle/>
                    <a:p>
                      <a:pPr marL="0" marR="0" lvl="0" indent="92075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17229" marR="172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Економіка 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магістр</a:t>
                      </a: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17229" marR="172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0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Освітні, педагогічні науки (магістр)</a:t>
                      </a:r>
                    </a:p>
                    <a:p>
                      <a:pPr algn="just"/>
                      <a:endParaRPr lang="ru-RU" sz="20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1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17229" marR="172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0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освіта</a:t>
                      </a:r>
                      <a:r>
                        <a:rPr lang="uk-UA" sz="2000" b="1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(Математика)</a:t>
                      </a:r>
                      <a:r>
                        <a:rPr lang="ru-RU" sz="20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b="1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магістр</a:t>
                      </a:r>
                      <a:r>
                        <a:rPr lang="ru-RU" sz="20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4,76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9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17229" marR="172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2000" b="1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Середня освіта (Інформатика) </a:t>
                      </a:r>
                      <a:r>
                        <a:rPr lang="ru-RU" sz="20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2000" b="1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магістр</a:t>
                      </a:r>
                      <a:r>
                        <a:rPr lang="ru-RU" sz="20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119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17229" marR="1722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 освіта (Фізика) (</a:t>
                      </a:r>
                      <a:r>
                        <a:rPr lang="ru-RU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магістр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0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09601" y="457200"/>
            <a:ext cx="8229598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uk-UA" sz="28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Задоволеність здобувачів практичним навчанням</a:t>
            </a:r>
          </a:p>
        </p:txBody>
      </p:sp>
    </p:spTree>
    <p:extLst>
      <p:ext uri="{BB962C8B-B14F-4D97-AF65-F5344CB8AC3E}">
        <p14:creationId xmlns:p14="http://schemas.microsoft.com/office/powerpoint/2010/main" val="4064194633"/>
      </p:ext>
    </p:extLst>
  </p:cSld>
  <p:clrMapOvr>
    <a:masterClrMapping/>
  </p:clrMapOvr>
  <p:transition>
    <p:pull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43000" y="1524000"/>
            <a:ext cx="7239000" cy="3295646"/>
          </a:xfr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5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lnSpc>
                <a:spcPct val="200000"/>
              </a:lnSpc>
              <a:spcAft>
                <a:spcPts val="0"/>
              </a:spcAft>
              <a:defRPr/>
            </a:pPr>
            <a:r>
              <a:rPr lang="uk-UA" sz="2400" b="1" i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  <a:t>Блок ІІІ.</a:t>
            </a:r>
            <a:br>
              <a:rPr lang="uk-UA" sz="24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</a:br>
            <a:r>
              <a:rPr lang="uk-UA" sz="28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  <a:t>АКАДЕМІЧНІ  СВОБОДИ</a:t>
            </a:r>
            <a:br>
              <a:rPr lang="uk-UA" sz="28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</a:br>
            <a:r>
              <a:rPr lang="uk-UA" sz="28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  <a:t>АКАДЕМІЧНА  ДОБРОЧЕСНІСТЬ</a:t>
            </a:r>
            <a:br>
              <a:rPr lang="uk-UA" sz="2800" b="1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Constantia" pitchFamily="18" charset="0"/>
                <a:cs typeface="Times New Roman" pitchFamily="18" charset="0"/>
              </a:rPr>
            </a:br>
            <a:endParaRPr lang="ru-RU" sz="28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Constant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13997</TotalTime>
  <Words>783</Words>
  <Application>Microsoft Office PowerPoint</Application>
  <PresentationFormat>Экран (4:3)</PresentationFormat>
  <Paragraphs>383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Times New Roman</vt:lpstr>
      <vt:lpstr>Тема Office</vt:lpstr>
      <vt:lpstr>РЕЗУЛЬТАТИ АНКЕТУВАННЯ “Якість освіти в ПНПУ  імені В. Г. Короленка очима здобувачів освітнього ступеня “магістр” Грудень, 2020 року</vt:lpstr>
      <vt:lpstr>Блок І. Оцінка здобувачами   освітніх програм </vt:lpstr>
      <vt:lpstr>Презентация PowerPoint</vt:lpstr>
      <vt:lpstr>Презентация PowerPoint</vt:lpstr>
      <vt:lpstr>Блок ІІ. Оцінка здобувачами   якості   викладання    на   освітніх   програмах </vt:lpstr>
      <vt:lpstr>Презентация PowerPoint</vt:lpstr>
      <vt:lpstr>Презентация PowerPoint</vt:lpstr>
      <vt:lpstr>Презентация PowerPoint</vt:lpstr>
      <vt:lpstr>Блок ІІІ. АКАДЕМІЧНІ  СВОБОДИ АКАДЕМІЧНА  ДОБРОЧЕСНІСТЬ </vt:lpstr>
      <vt:lpstr>ЗАБЕЗПЕЧЕННЯ  ПРАВА ЗДОБУВАЧІВ НА ВІЛЬНИЙ ВИБІР НЕОБОВ’ЯЗКОВИХ НАВЧАЛЬНИХ ДИСЦИПЛІН</vt:lpstr>
      <vt:lpstr>Поінформованість здобувачів про правила академічної доброчесності,  оцінка дотримання ними цих правил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Николай</dc:creator>
  <cp:lastModifiedBy>Lenovo</cp:lastModifiedBy>
  <cp:revision>1382</cp:revision>
  <cp:lastPrinted>1601-01-01T00:00:00Z</cp:lastPrinted>
  <dcterms:created xsi:type="dcterms:W3CDTF">1601-01-01T00:00:00Z</dcterms:created>
  <dcterms:modified xsi:type="dcterms:W3CDTF">2023-10-16T13:05:25Z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